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9" r:id="rId3"/>
    <p:sldId id="257" r:id="rId4"/>
    <p:sldId id="260" r:id="rId5"/>
    <p:sldId id="261" r:id="rId6"/>
    <p:sldId id="262" r:id="rId7"/>
    <p:sldId id="258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CFC3E-B155-451E-BCAF-4D98C5CB027E}" type="datetimeFigureOut">
              <a:rPr lang="ru-RU" smtClean="0"/>
              <a:t>18.12.2016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437D7-031E-412E-AB98-13AB68DBC4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C437D7-031E-412E-AB98-13AB68DBC42B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500042"/>
            <a:ext cx="314797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Главные параметры карьера.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2500298" y="2428868"/>
          <a:ext cx="3857652" cy="457200"/>
        </p:xfrm>
        <a:graphic>
          <a:graphicData uri="http://schemas.openxmlformats.org/presentationml/2006/ole">
            <p:oleObj spid="_x0000_s16386" name="Формула" r:id="rId3" imgW="3327400" imgH="457200" progId="Equation.3">
              <p:embed/>
            </p:oleObj>
          </a:graphicData>
        </a:graphic>
      </p:graphicFrame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1636713" y="4627563"/>
          <a:ext cx="5370512" cy="1317625"/>
        </p:xfrm>
        <a:graphic>
          <a:graphicData uri="http://schemas.openxmlformats.org/presentationml/2006/ole">
            <p:oleObj spid="_x0000_s16385" name="Формула" r:id="rId4" imgW="4152600" imgH="1320480" progId="Equation.3">
              <p:embed/>
            </p:oleObj>
          </a:graphicData>
        </a:graphic>
      </p:graphicFrame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500034" y="928670"/>
            <a:ext cx="7929618" cy="392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Главными параметрами карьера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являются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г.м.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конечная глубина карьера, размеры  по подошве, углы откосов бортов, запасы полезного ископаемого,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размеры на уровне поверхности.  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Объем горной массы </a:t>
            </a:r>
            <a:r>
              <a:rPr kumimoji="0" lang="en-US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1600" b="0" i="1" u="sng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г.м.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конечных контурах карьера является важнейшим показателем, определяющим производственную мощность и срок его существования.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1600" b="0" i="1" u="sng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г.м.</a:t>
            </a: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горизонтальных, пологих и крутопадающих залежей: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i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</a:t>
            </a:r>
            <a:r>
              <a:rPr lang="ru-RU" sz="16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endPara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</a:t>
            </a:r>
            <a:r>
              <a:rPr lang="en-US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-площадь дна карьера,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 – периметр дна карьера,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ru-RU" sz="16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– средняя величина угла наклона борта карьера.</a:t>
            </a:r>
            <a:endParaRPr lang="ru-RU" sz="16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i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V</a:t>
            </a:r>
            <a:r>
              <a:rPr lang="ru-RU" sz="1600" i="1" u="sng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г.м.</a:t>
            </a:r>
            <a:r>
              <a:rPr lang="ru-RU" sz="1600" i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для наклонных залежей:</a:t>
            </a:r>
            <a:endParaRPr lang="ru-RU" sz="16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472" y="571480"/>
            <a:ext cx="785818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мощность налегающих пород,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вертикальная мощность залежи,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/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kumimoji="0" lang="ru-RU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, </a:t>
            </a:r>
            <a:r>
              <a:rPr kumimoji="0" lang="ru-RU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-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глы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откоса борта карьера со стороны висячего и лежачего бока, размеры рудного тела по падению,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угол падения залежи.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2.Размеры дна карьера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устанавливаются оконтуриванием разрабатываемой части залежи на отметке конечной глубины карьера. Минимальная дна карьера определяется условием безопасного ведения горных работ и составляет до 40 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Длина дна карьера принимается равной протяженности залежи по простиранию.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r>
              <a:rPr kumimoji="0" lang="ru-RU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3.Уголы откосов бортов карьера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определяются условием устойчивости пород и размещения транспортных коммуникаций. Зависит от физико-технических характеристик, глубины карьера, а также времени стояния борта и климатических условий.</a:t>
            </a:r>
            <a:r>
              <a:rPr kumimoji="0" lang="ru-RU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При разработке горизонтальных и пологих рудных тел конечная глубина карьера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определяется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aseline="-25000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aseline="-250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разработке наклонных залежей 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aseline="-25000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aseline="-250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к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превышение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верх-й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ниж-ую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точку по почве залежи</a:t>
            </a:r>
            <a:endParaRPr kumimoji="0" lang="ru-RU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500166" y="571480"/>
            <a:ext cx="58578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разработке крутопадающей залежи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2000232" y="1357298"/>
          <a:ext cx="4143375" cy="495300"/>
        </p:xfrm>
        <a:graphic>
          <a:graphicData uri="http://schemas.openxmlformats.org/presentationml/2006/ole">
            <p:oleObj spid="_x0000_s3073" name="Формула" r:id="rId3" imgW="4140200" imgH="495300" progId="Equation.3">
              <p:embed/>
            </p:oleObj>
          </a:graphicData>
        </a:graphic>
      </p:graphicFrame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71472" y="2214554"/>
            <a:ext cx="7786742" cy="423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1600" b="0" i="0" u="none" strike="noStrike" cap="none" normalizeH="0" baseline="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'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приведенный граничный коэффициент вскрыши,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горизонтальная мощность залежи,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/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sin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5. Запасы полезного ископаемого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определяют возможный масштаб добычи, срок существования к. и экономические показатели разработки.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При разработке горизонтальной залежи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потери (П) и разубоживание 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R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) определяются: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При К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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0,5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          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             П=1/4К2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Т/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m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н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                            [ К</a:t>
            </a:r>
            <a:r>
              <a:rPr kumimoji="0" lang="ru-RU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+ 4( 1-2К)] Т/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m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н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R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= 1/4   -----------------------------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                    1+ ( К-0,5) Т/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m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н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при К 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0,5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 П = 1/4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Times New Roman" pitchFamily="18" charset="0"/>
              </a:rPr>
              <a:t>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( 1-К )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Times New Roman" pitchFamily="18" charset="0"/>
              </a:rPr>
              <a:t>2 + 4(2К-1) 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Т/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Times New Roman" pitchFamily="18" charset="0"/>
              </a:rPr>
              <a:t>н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Times New Roman" pitchFamily="18" charset="0"/>
              </a:rPr>
              <a:t>                           ( 1-К)</a:t>
            </a:r>
            <a:r>
              <a:rPr kumimoji="0" lang="ru-RU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Times New Roman" pitchFamily="18" charset="0"/>
              </a:rPr>
              <a:t>2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Т/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m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                                 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R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=1/4----------------------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             1-( К-0,5) Т/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m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                       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714348" y="428604"/>
            <a:ext cx="771530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 Т - мощность зоны перемешивания руд и пород на контакте, Т = 1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   зависимости от сложности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приконтактной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зоны;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К –коэффициент, учитывающий ценность полезного ископаемого и                  содержания полезных компонентов в добываемой руде, для ценных                  полезного ископаемого принимаем К=0,2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0,4, для полезных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         ископаемых  средней ценности К = 0.5, для малоценных полезного ископаемого  К = 0,6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0,8.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При разработке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пологопадающих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залежей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П и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R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: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1285852" y="2428868"/>
          <a:ext cx="2000264" cy="457200"/>
        </p:xfrm>
        <a:graphic>
          <a:graphicData uri="http://schemas.openxmlformats.org/presentationml/2006/ole">
            <p:oleObj spid="_x0000_s29698" name="Формула" r:id="rId3" imgW="1257300" imgH="457200" progId="Equation.3">
              <p:embed/>
            </p:oleObj>
          </a:graphicData>
        </a:graphic>
      </p:graphicFrame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4071934" y="2357430"/>
          <a:ext cx="1333500" cy="466725"/>
        </p:xfrm>
        <a:graphic>
          <a:graphicData uri="http://schemas.openxmlformats.org/presentationml/2006/ole">
            <p:oleObj spid="_x0000_s29700" name="Формула" r:id="rId4" imgW="1333500" imgH="469900" progId="Equation.3">
              <p:embed/>
            </p:oleObj>
          </a:graphicData>
        </a:graphic>
      </p:graphicFrame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1357290" y="3714752"/>
          <a:ext cx="1838325" cy="457200"/>
        </p:xfrm>
        <a:graphic>
          <a:graphicData uri="http://schemas.openxmlformats.org/presentationml/2006/ole">
            <p:oleObj spid="_x0000_s29703" name="Формула" r:id="rId5" imgW="1841500" imgH="457200" progId="Equation.3">
              <p:embed/>
            </p:oleObj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3857620" y="3714752"/>
          <a:ext cx="2085975" cy="485775"/>
        </p:xfrm>
        <a:graphic>
          <a:graphicData uri="http://schemas.openxmlformats.org/presentationml/2006/ole">
            <p:oleObj spid="_x0000_s29702" name="Формула" r:id="rId6" imgW="2082800" imgH="482600" progId="Equation.3">
              <p:embed/>
            </p:oleObj>
          </a:graphicData>
        </a:graphic>
      </p:graphicFrame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642910" y="3071810"/>
            <a:ext cx="77867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-   ширина рабочей площадки, 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разработке наклонных и крутопадающих залежей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 и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714348" y="4500570"/>
            <a:ext cx="7786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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- угол откоса рабочего уступа, 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=70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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80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h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- высота уступа, 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3214678" y="2000240"/>
          <a:ext cx="2428892" cy="371476"/>
        </p:xfrm>
        <a:graphic>
          <a:graphicData uri="http://schemas.openxmlformats.org/presentationml/2006/ole">
            <p:oleObj spid="_x0000_s30723" name="Формула" r:id="rId3" imgW="1358900" imgH="228600" progId="Equation.3">
              <p:embed/>
            </p:oleObj>
          </a:graphicData>
        </a:graphic>
      </p:graphicFrame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3214678" y="2928934"/>
          <a:ext cx="2428892" cy="428628"/>
        </p:xfrm>
        <a:graphic>
          <a:graphicData uri="http://schemas.openxmlformats.org/presentationml/2006/ole">
            <p:oleObj spid="_x0000_s30722" name="Формула" r:id="rId4" imgW="1460500" imgH="228600" progId="Equation.3">
              <p:embed/>
            </p:oleObj>
          </a:graphicData>
        </a:graphic>
      </p:graphicFrame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3214678" y="5429264"/>
          <a:ext cx="2643206" cy="742952"/>
        </p:xfrm>
        <a:graphic>
          <a:graphicData uri="http://schemas.openxmlformats.org/presentationml/2006/ole">
            <p:oleObj spid="_x0000_s30721" name="Формула" r:id="rId5" imgW="1397000" imgH="457200" progId="Equation.3">
              <p:embed/>
            </p:oleObj>
          </a:graphicData>
        </a:graphic>
      </p:graphicFrame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57158" y="357167"/>
            <a:ext cx="8429684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Объем вскрыши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определяется по формуле: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=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гм -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   , млн.м3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 – товарные запасы  в объемном выражении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Размеры карьера на уровне поверхности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зависят от размеров дна карьера, его глубины и углов откосов бортов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Длина карьера в конечных контурах: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500034" y="2428868"/>
            <a:ext cx="442912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Ширина карьера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500034" y="3714752"/>
            <a:ext cx="664370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длина дна карьера;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ширина дна карьера;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угол откоса борта карьера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Производственная мощность карьера – это количество горной массы, добываемая в карьере в единицу времени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Производственная мощность по вскрыше: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2643174" y="1571612"/>
          <a:ext cx="3571900" cy="857256"/>
        </p:xfrm>
        <a:graphic>
          <a:graphicData uri="http://schemas.openxmlformats.org/presentationml/2006/ole">
            <p:oleObj spid="_x0000_s31746" name="Формула" r:id="rId3" imgW="1511300" imgH="431800" progId="Equation.3">
              <p:embed/>
            </p:oleObj>
          </a:graphicData>
        </a:graphic>
      </p:graphicFrame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2643174" y="4500570"/>
          <a:ext cx="3571900" cy="785818"/>
        </p:xfrm>
        <a:graphic>
          <a:graphicData uri="http://schemas.openxmlformats.org/presentationml/2006/ole">
            <p:oleObj spid="_x0000_s31745" name="Формула" r:id="rId4" imgW="1409088" imgH="431613" progId="Equation.3">
              <p:embed/>
            </p:oleObj>
          </a:graphicData>
        </a:graphic>
      </p:graphicFrame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571472" y="428604"/>
            <a:ext cx="721520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160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средний коэффициент вскрыши, м</a:t>
            </a:r>
            <a:r>
              <a:rPr kumimoji="0" lang="ru-RU" sz="160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sz="1600" i="0" u="none" strike="noStrike" cap="none" normalizeH="0" baseline="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160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п.и</a:t>
            </a:r>
            <a:r>
              <a:rPr kumimoji="0" lang="ru-RU" sz="16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производственная мощность по вскрыше;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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плотность полезного ископаемого, т/м</a:t>
            </a:r>
            <a:r>
              <a:rPr kumimoji="0" lang="ru-RU" sz="160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42910" y="3071810"/>
            <a:ext cx="571500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коэффициент неравномерности распределения вскрыши по годам;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1,1 –1,3;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Производственная мощность по горной массе: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500042"/>
            <a:ext cx="5500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Уступ и его элементы. Коэффициент вскрыши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428596" y="1000108"/>
            <a:ext cx="80724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Уступ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это отдельно разрабатываемая часть слоя горных пород, имеющая форму ступени.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11" name="Picture 63" descr="http://ukkbel.ru/content/articles/images/pict4_ukk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85926"/>
            <a:ext cx="7715304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28596" y="428604"/>
            <a:ext cx="814393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Площадка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это горизонтальная поверхность, ограничивающая уступ по высоте.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Площадка уступа, на которой расположены транспортные пути, является транспортным горизонтом уступа.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Каждый уступ имеет один транспортный горизонт. При расположении транспортного горизонта в середине уступа последний разделяется на 2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подуступа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верхний и нижний, которое разрабатываются разным выемочным оборудованием или одним и тем же оборудованием  последовательно или одновременно, но имеют единые для уступа транспортные пути.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Площадка уступа, на которой располагается основное оборудование необходимое для разработки уступа, называется </a:t>
            </a: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рабочей площадкой уступа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Ширина рабочей площадки в 2-4 раза превышает высоту уступа.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Площадка небольшой ширины, на которой работы не производятся, называется </a:t>
            </a: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бермой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зависимости от угла откоса уступа откос может иметь устойчивое или неустойчивое положение. Различают </a:t>
            </a: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углы краткосрочной и долгосрочной устойчивости.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Угол краткосрочной устойчивости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обеспечивает устойчивое положение откоса уступа в течение короткого периода.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Угол долгосрочной устойчивости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должен обеспечивать устойчивость откосов в течение всего срока существования карьера.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Основными физико-техническими свойствами, определяющими устойчивость откоса уступа, является плотность, сцепление, коэффициент внутреннего трения, а также его высота.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Бровка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это линия пересечения откоса уступа с верхней и нижней площадками.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Угол откоса уступа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угол, образуемый откосом уступа и горизонтальной плоскостью.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500034" y="428604"/>
            <a:ext cx="8072494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Коэффициент вскрыши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показывает, сколько единиц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вскрышых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пород необходимо переместить в границах карьера или за его пределы, чтобы добыть единицу полезного ископаемого.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Различают следующие виды коэффициентов вскрыши: средний, эксплуатационный, текущий, контурный, граничный.</a:t>
            </a: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Средний коэффициент вскрыши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это отношение объема вскрыши к объему полезного ископаемого в конечных контурах карьера.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3500430" y="2571744"/>
            <a:ext cx="114297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1601788" y="463550"/>
            <a:ext cx="4714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928662" y="2928934"/>
            <a:ext cx="291778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16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ru-RU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3429000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Эксплуатационный коэффициент вскрыши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это </a:t>
            </a:r>
          </a:p>
          <a:p>
            <a:r>
              <a:rPr lang="ru-RU" dirty="0" smtClean="0"/>
              <a:t>                                       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786050" y="3857628"/>
            <a:ext cx="39290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/>
              <a:t>К</a:t>
            </a:r>
            <a:r>
              <a:rPr lang="ru-RU" sz="1600" baseline="-25000" dirty="0" err="1" smtClean="0"/>
              <a:t>э</a:t>
            </a:r>
            <a:r>
              <a:rPr lang="ru-RU" sz="1600" dirty="0" err="1" smtClean="0"/>
              <a:t>=</a:t>
            </a:r>
            <a:r>
              <a:rPr lang="ru-RU" sz="1600" dirty="0" smtClean="0"/>
              <a:t>   </a:t>
            </a:r>
            <a:r>
              <a:rPr lang="en-US" sz="1600" dirty="0" smtClean="0"/>
              <a:t>V</a:t>
            </a:r>
            <a:r>
              <a:rPr lang="ru-RU" sz="1600" baseline="-25000" dirty="0" smtClean="0"/>
              <a:t>в</a:t>
            </a:r>
            <a:r>
              <a:rPr lang="ru-RU" sz="1600" dirty="0" smtClean="0"/>
              <a:t> - </a:t>
            </a:r>
            <a:r>
              <a:rPr lang="en-US" sz="1600" dirty="0" smtClean="0"/>
              <a:t>V</a:t>
            </a:r>
            <a:r>
              <a:rPr lang="ru-RU" sz="1600" baseline="-25000" dirty="0" smtClean="0"/>
              <a:t>в.с/</a:t>
            </a:r>
            <a:r>
              <a:rPr lang="en-US" sz="1600" dirty="0" smtClean="0"/>
              <a:t>V</a:t>
            </a:r>
            <a:r>
              <a:rPr lang="ru-RU" sz="1600" baseline="-25000" dirty="0" smtClean="0"/>
              <a:t>и</a:t>
            </a:r>
            <a:r>
              <a:rPr lang="ru-RU" sz="1600" dirty="0" smtClean="0"/>
              <a:t> - </a:t>
            </a:r>
            <a:r>
              <a:rPr lang="en-US" sz="1600" dirty="0" smtClean="0"/>
              <a:t>V</a:t>
            </a:r>
            <a:r>
              <a:rPr lang="ru-RU" sz="1600" baseline="-25000" dirty="0" smtClean="0"/>
              <a:t>и.с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1472" y="4214818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u="sng" dirty="0" smtClean="0">
                <a:latin typeface="Times New Roman" pitchFamily="18" charset="0"/>
                <a:cs typeface="Times New Roman" pitchFamily="18" charset="0"/>
              </a:rPr>
              <a:t>Текущий коэффициент вскрыши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это отношение объема вскрыши, перемещенного из карьера или в пределах его границ за какой-либо промежуток времени к объему полезного ископаемого, добытого за тот же промежуток времени.    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3286116" y="5429264"/>
            <a:ext cx="85722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ru-RU" sz="12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в.т</a:t>
            </a:r>
            <a:endParaRPr kumimoji="0" lang="ru-RU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>
            <a:off x="1876425" y="485775"/>
            <a:ext cx="4349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1214414" y="5715016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К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и.т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428604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u="sng" dirty="0" smtClean="0">
                <a:latin typeface="Times New Roman" pitchFamily="18" charset="0"/>
                <a:cs typeface="Times New Roman" pitchFamily="18" charset="0"/>
              </a:rPr>
              <a:t>Контурный коэффициент вскрыши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это отношение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обьема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вскрыши к объему полезного ископаемого, извлекаемому при изменении конечных контуров карьера.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3857620" y="1000108"/>
            <a:ext cx="85722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в.к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5" name="Line 1"/>
          <p:cNvSpPr>
            <a:spLocks noChangeShapeType="1"/>
          </p:cNvSpPr>
          <p:nvPr/>
        </p:nvSpPr>
        <p:spPr bwMode="auto">
          <a:xfrm>
            <a:off x="3000364" y="3571876"/>
            <a:ext cx="4349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1714480" y="1428736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12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=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и.к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642910" y="1785926"/>
            <a:ext cx="792961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Граничный коэффициент вскрыши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характеризует удельный максимальный объем перемещаемых вскрышных пород, при котором затраты на добычу единицы полезного ископаемого открытым способом не превышают аналогических затрат при подземном способе.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Граничный коэффициент вскрыши определяется по формуле: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928926" y="3357562"/>
            <a:ext cx="135729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</a:t>
            </a:r>
            <a:r>
              <a:rPr kumimoji="0" lang="ru-RU" sz="12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С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3857620" y="1428736"/>
            <a:ext cx="6159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500034" y="3643314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12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</a:t>
            </a:r>
            <a:r>
              <a:rPr kumimoji="0" lang="ru-RU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=       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sz="12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4071942"/>
            <a:ext cx="7500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1600" baseline="-250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–цена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себестоимость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baseline="-250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себестоимость вскрыши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зависимости от единицы измерения различают коэффициент вскрыши весовой (т/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объемный (м</a:t>
            </a:r>
            <a:r>
              <a:rPr lang="ru-RU" sz="16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aseline="30000" dirty="0" err="1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)  и смешанный (м</a:t>
            </a:r>
            <a:r>
              <a:rPr lang="ru-RU" sz="16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/ т ), вскрыша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выражана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кубометрах,а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полезное ископаемое - в тоннах.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</TotalTime>
  <Words>1106</Words>
  <PresentationFormat>Экран (4:3)</PresentationFormat>
  <Paragraphs>100</Paragraphs>
  <Slides>10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Трек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2016-12-18T14:00:51Z</dcterms:created>
  <dcterms:modified xsi:type="dcterms:W3CDTF">2016-12-18T15:01:24Z</dcterms:modified>
</cp:coreProperties>
</file>